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9" d="100"/>
          <a:sy n="39" d="100"/>
        </p:scale>
        <p:origin x="452" y="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fr-FR" smtClean="0"/>
              <a:t>Modifiez le style du titre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5216FF38-50AF-442A-9592-470F2D2825B6}" type="datetimeFigureOut">
              <a:rPr lang="fr-FR" smtClean="0"/>
              <a:pPr/>
              <a:t>02/07/2015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F4FB585-EEAE-44BB-8ED6-02AC6AC02216}"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5216FF38-50AF-442A-9592-470F2D2825B6}" type="datetimeFigureOut">
              <a:rPr lang="fr-FR" smtClean="0"/>
              <a:pPr/>
              <a:t>02/07/2015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F4FB585-EEAE-44BB-8ED6-02AC6AC02216}"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5216FF38-50AF-442A-9592-470F2D2825B6}" type="datetimeFigureOut">
              <a:rPr lang="fr-FR" smtClean="0"/>
              <a:pPr/>
              <a:t>02/07/2015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F4FB585-EEAE-44BB-8ED6-02AC6AC02216}"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5216FF38-50AF-442A-9592-470F2D2825B6}" type="datetimeFigureOut">
              <a:rPr lang="fr-FR" smtClean="0"/>
              <a:pPr/>
              <a:t>02/07/2015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F4FB585-EEAE-44BB-8ED6-02AC6AC02216}"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fr-FR" smtClean="0"/>
              <a:t>Modifiez le style du titre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5216FF38-50AF-442A-9592-470F2D2825B6}" type="datetimeFigureOut">
              <a:rPr lang="fr-FR" smtClean="0"/>
              <a:pPr/>
              <a:t>02/07/2015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F4FB585-EEAE-44BB-8ED6-02AC6AC02216}"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5216FF38-50AF-442A-9592-470F2D2825B6}" type="datetimeFigureOut">
              <a:rPr lang="fr-FR" smtClean="0"/>
              <a:pPr/>
              <a:t>02/07/2015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F4FB585-EEAE-44BB-8ED6-02AC6AC02216}"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Date Placeholder 6"/>
          <p:cNvSpPr>
            <a:spLocks noGrp="1"/>
          </p:cNvSpPr>
          <p:nvPr>
            <p:ph type="dt" sz="half" idx="10"/>
          </p:nvPr>
        </p:nvSpPr>
        <p:spPr/>
        <p:txBody>
          <a:bodyPr/>
          <a:lstStyle/>
          <a:p>
            <a:fld id="{5216FF38-50AF-442A-9592-470F2D2825B6}" type="datetimeFigureOut">
              <a:rPr lang="fr-FR" smtClean="0"/>
              <a:pPr/>
              <a:t>02/07/2015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9F4FB585-EEAE-44BB-8ED6-02AC6AC02216}"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5216FF38-50AF-442A-9592-470F2D2825B6}" type="datetimeFigureOut">
              <a:rPr lang="fr-FR" smtClean="0"/>
              <a:pPr/>
              <a:t>02/07/2015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9F4FB585-EEAE-44BB-8ED6-02AC6AC02216}"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16FF38-50AF-442A-9592-470F2D2825B6}" type="datetimeFigureOut">
              <a:rPr lang="fr-FR" smtClean="0"/>
              <a:pPr/>
              <a:t>02/07/2015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9F4FB585-EEAE-44BB-8ED6-02AC6AC02216}"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fr-FR" smtClean="0"/>
              <a:t>Modifiez le style du titre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5216FF38-50AF-442A-9592-470F2D2825B6}" type="datetimeFigureOut">
              <a:rPr lang="fr-FR" smtClean="0"/>
              <a:pPr/>
              <a:t>02/07/2015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F4FB585-EEAE-44BB-8ED6-02AC6AC02216}" type="slidenum">
              <a:rPr lang="fr-FR" smtClean="0"/>
              <a:pPr/>
              <a:t>‹#›</a:t>
            </a:fld>
            <a:endParaRPr lang="fr-FR"/>
          </a:p>
        </p:txBody>
      </p:sp>
      <p:sp>
        <p:nvSpPr>
          <p:cNvPr id="9" name="Content Placeholder 8"/>
          <p:cNvSpPr>
            <a:spLocks noGrp="1"/>
          </p:cNvSpPr>
          <p:nvPr>
            <p:ph sz="quarter" idx="13"/>
          </p:nvPr>
        </p:nvSpPr>
        <p:spPr>
          <a:xfrm>
            <a:off x="304800" y="381000"/>
            <a:ext cx="7772400" cy="494284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fr-FR" smtClean="0"/>
              <a:t>Modifiez le style du titre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8" name="Date Placeholder 7"/>
          <p:cNvSpPr>
            <a:spLocks noGrp="1"/>
          </p:cNvSpPr>
          <p:nvPr>
            <p:ph type="dt" sz="half" idx="10"/>
          </p:nvPr>
        </p:nvSpPr>
        <p:spPr/>
        <p:txBody>
          <a:bodyPr/>
          <a:lstStyle/>
          <a:p>
            <a:fld id="{5216FF38-50AF-442A-9592-470F2D2825B6}" type="datetimeFigureOut">
              <a:rPr lang="fr-FR" smtClean="0"/>
              <a:pPr/>
              <a:t>02/07/2015</a:t>
            </a:fld>
            <a:endParaRPr lang="fr-FR"/>
          </a:p>
        </p:txBody>
      </p:sp>
      <p:sp>
        <p:nvSpPr>
          <p:cNvPr id="9" name="Slide Number Placeholder 8"/>
          <p:cNvSpPr>
            <a:spLocks noGrp="1"/>
          </p:cNvSpPr>
          <p:nvPr>
            <p:ph type="sldNum" sz="quarter" idx="11"/>
          </p:nvPr>
        </p:nvSpPr>
        <p:spPr/>
        <p:txBody>
          <a:bodyPr/>
          <a:lstStyle/>
          <a:p>
            <a:fld id="{9F4FB585-EEAE-44BB-8ED6-02AC6AC02216}" type="slidenum">
              <a:rPr lang="fr-FR" smtClean="0"/>
              <a:pPr/>
              <a:t>‹#›</a:t>
            </a:fld>
            <a:endParaRPr lang="fr-FR"/>
          </a:p>
        </p:txBody>
      </p:sp>
      <p:sp>
        <p:nvSpPr>
          <p:cNvPr id="10" name="Footer Placeholder 9"/>
          <p:cNvSpPr>
            <a:spLocks noGrp="1"/>
          </p:cNvSpPr>
          <p:nvPr>
            <p:ph type="ftr" sz="quarter" idx="12"/>
          </p:nvPr>
        </p:nvSpPr>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fr-FR" smtClean="0"/>
              <a:t>Modifiez le style du titre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9F4FB585-EEAE-44BB-8ED6-02AC6AC02216}" type="slidenum">
              <a:rPr lang="fr-FR" smtClean="0"/>
              <a:pPr/>
              <a:t>‹#›</a:t>
            </a:fld>
            <a:endParaRPr lang="fr-F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fr-F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5216FF38-50AF-442A-9592-470F2D2825B6}" type="datetimeFigureOut">
              <a:rPr lang="fr-FR" smtClean="0"/>
              <a:pPr/>
              <a:t>02/07/2015</a:t>
            </a:fld>
            <a:endParaRPr lang="fr-F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95536" y="2130425"/>
            <a:ext cx="8280920" cy="1470025"/>
          </a:xfrm>
        </p:spPr>
        <p:txBody>
          <a:bodyPr>
            <a:normAutofit fontScale="90000"/>
          </a:bodyPr>
          <a:lstStyle/>
          <a:p>
            <a:r>
              <a:rPr lang="en-US" dirty="0" smtClean="0"/>
              <a:t>“Women Dialogue” Program (WD)</a:t>
            </a:r>
            <a:br>
              <a:rPr lang="en-US" dirty="0" smtClean="0"/>
            </a:br>
            <a:r>
              <a:rPr lang="en-US" dirty="0" smtClean="0"/>
              <a:t>Phase 2</a:t>
            </a:r>
            <a:endParaRPr lang="en-US" dirty="0"/>
          </a:p>
        </p:txBody>
      </p:sp>
      <p:sp>
        <p:nvSpPr>
          <p:cNvPr id="3" name="Sous-titre 2"/>
          <p:cNvSpPr>
            <a:spLocks noGrp="1"/>
          </p:cNvSpPr>
          <p:nvPr>
            <p:ph type="subTitle" idx="1"/>
          </p:nvPr>
        </p:nvSpPr>
        <p:spPr/>
        <p:txBody>
          <a:bodyPr/>
          <a:lstStyle/>
          <a:p>
            <a:r>
              <a:rPr lang="en-US" dirty="0" smtClean="0"/>
              <a:t>Main findings and lessons learned</a:t>
            </a:r>
            <a:endParaRPr lang="en-US" dirty="0"/>
          </a:p>
        </p:txBody>
      </p:sp>
    </p:spTree>
    <p:extLst>
      <p:ext uri="{BB962C8B-B14F-4D97-AF65-F5344CB8AC3E}">
        <p14:creationId xmlns:p14="http://schemas.microsoft.com/office/powerpoint/2010/main" val="42200868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Lessons</a:t>
            </a:r>
            <a:r>
              <a:rPr lang="fr-FR" dirty="0" smtClean="0"/>
              <a:t> </a:t>
            </a:r>
            <a:r>
              <a:rPr lang="fr-FR" dirty="0" err="1" smtClean="0"/>
              <a:t>learned</a:t>
            </a:r>
            <a:r>
              <a:rPr lang="fr-FR" dirty="0" smtClean="0"/>
              <a:t> (I)</a:t>
            </a:r>
            <a:endParaRPr lang="fr-FR" dirty="0"/>
          </a:p>
        </p:txBody>
      </p:sp>
      <p:sp>
        <p:nvSpPr>
          <p:cNvPr id="3" name="Espace réservé du contenu 2"/>
          <p:cNvSpPr>
            <a:spLocks noGrp="1"/>
          </p:cNvSpPr>
          <p:nvPr>
            <p:ph idx="1"/>
          </p:nvPr>
        </p:nvSpPr>
        <p:spPr/>
        <p:txBody>
          <a:bodyPr/>
          <a:lstStyle/>
          <a:p>
            <a:r>
              <a:rPr lang="en-US" sz="2000" dirty="0"/>
              <a:t>Dialogue is </a:t>
            </a:r>
            <a:r>
              <a:rPr lang="en-US" sz="2000" dirty="0" smtClean="0"/>
              <a:t>not an </a:t>
            </a:r>
            <a:r>
              <a:rPr lang="en-US" sz="2000" dirty="0"/>
              <a:t>objective </a:t>
            </a:r>
            <a:r>
              <a:rPr lang="en-US" sz="2000" i="1" dirty="0"/>
              <a:t>per se </a:t>
            </a:r>
            <a:r>
              <a:rPr lang="en-US" sz="2000" dirty="0"/>
              <a:t>but </a:t>
            </a:r>
            <a:endParaRPr lang="en-US" sz="2000" dirty="0" smtClean="0"/>
          </a:p>
          <a:p>
            <a:pPr lvl="1"/>
            <a:r>
              <a:rPr lang="en-US" dirty="0" smtClean="0"/>
              <a:t>is </a:t>
            </a:r>
            <a:r>
              <a:rPr lang="en-US" dirty="0"/>
              <a:t>all about a process that participants must make </a:t>
            </a:r>
            <a:r>
              <a:rPr lang="en-US" dirty="0" smtClean="0"/>
              <a:t>their own in order to </a:t>
            </a:r>
            <a:r>
              <a:rPr lang="en-US" dirty="0"/>
              <a:t>avoid </a:t>
            </a:r>
            <a:r>
              <a:rPr lang="en-US" dirty="0" smtClean="0"/>
              <a:t>reverting </a:t>
            </a:r>
            <a:r>
              <a:rPr lang="en-US" dirty="0"/>
              <a:t>to their former </a:t>
            </a:r>
            <a:r>
              <a:rPr lang="en-US" dirty="0" smtClean="0"/>
              <a:t>negative behavior/attitudes </a:t>
            </a:r>
            <a:r>
              <a:rPr lang="en-US" dirty="0"/>
              <a:t>as it seems, to some extents to be the case in </a:t>
            </a:r>
            <a:r>
              <a:rPr lang="en-US" dirty="0" smtClean="0"/>
              <a:t>Phase 2.</a:t>
            </a:r>
          </a:p>
          <a:p>
            <a:pPr marL="342900" lvl="1">
              <a:buClr>
                <a:schemeClr val="accent1"/>
              </a:buClr>
            </a:pPr>
            <a:r>
              <a:rPr lang="en-US" dirty="0"/>
              <a:t>The NGOs participating in the Women Dialogue Phase 2 are not taking advantage of the political momentum which offers huge opportunities for civil society to make its case</a:t>
            </a:r>
            <a:r>
              <a:rPr lang="en-US" dirty="0" smtClean="0"/>
              <a:t>.</a:t>
            </a:r>
          </a:p>
          <a:p>
            <a:pPr marL="342900" lvl="1">
              <a:buClr>
                <a:schemeClr val="accent1"/>
              </a:buClr>
            </a:pPr>
            <a:r>
              <a:rPr lang="en-US" dirty="0"/>
              <a:t>Incentives (joint actions/ partnership between SFCG and concerned </a:t>
            </a:r>
            <a:r>
              <a:rPr lang="en-US" dirty="0" smtClean="0"/>
              <a:t>organizations) are to be addressed to the NGOs in order to make them more pro-active in the advocacy campaign</a:t>
            </a:r>
            <a:r>
              <a:rPr lang="en-US" sz="2200" dirty="0" smtClean="0"/>
              <a:t>. </a:t>
            </a:r>
            <a:endParaRPr lang="fr-FR" sz="2200" dirty="0"/>
          </a:p>
        </p:txBody>
      </p:sp>
    </p:spTree>
    <p:extLst>
      <p:ext uri="{BB962C8B-B14F-4D97-AF65-F5344CB8AC3E}">
        <p14:creationId xmlns:p14="http://schemas.microsoft.com/office/powerpoint/2010/main" val="41150551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a:t>Lessons</a:t>
            </a:r>
            <a:r>
              <a:rPr lang="fr-FR" dirty="0"/>
              <a:t> </a:t>
            </a:r>
            <a:r>
              <a:rPr lang="fr-FR" dirty="0" err="1"/>
              <a:t>learned</a:t>
            </a:r>
            <a:r>
              <a:rPr lang="fr-FR" dirty="0"/>
              <a:t> (</a:t>
            </a:r>
            <a:r>
              <a:rPr lang="fr-FR" dirty="0" smtClean="0"/>
              <a:t>II)</a:t>
            </a:r>
            <a:endParaRPr lang="fr-FR" dirty="0"/>
          </a:p>
        </p:txBody>
      </p:sp>
      <p:sp>
        <p:nvSpPr>
          <p:cNvPr id="3" name="Espace réservé du contenu 2"/>
          <p:cNvSpPr>
            <a:spLocks noGrp="1"/>
          </p:cNvSpPr>
          <p:nvPr>
            <p:ph idx="1"/>
          </p:nvPr>
        </p:nvSpPr>
        <p:spPr/>
        <p:txBody>
          <a:bodyPr>
            <a:normAutofit/>
          </a:bodyPr>
          <a:lstStyle/>
          <a:p>
            <a:r>
              <a:rPr lang="en-US" sz="2000" dirty="0" smtClean="0"/>
              <a:t>Review </a:t>
            </a:r>
            <a:r>
              <a:rPr lang="en-US" sz="2000" dirty="0"/>
              <a:t>the role of the SFCG team in the conduct of program activities in </a:t>
            </a:r>
            <a:r>
              <a:rPr lang="en-US" sz="2000" dirty="0" smtClean="0"/>
              <a:t>order not to jeopardize “the ownership </a:t>
            </a:r>
            <a:r>
              <a:rPr lang="en-US" sz="2000" dirty="0"/>
              <a:t>of the </a:t>
            </a:r>
            <a:r>
              <a:rPr lang="en-US" sz="2000" dirty="0" smtClean="0"/>
              <a:t>program” </a:t>
            </a:r>
            <a:r>
              <a:rPr lang="en-US" sz="2000" dirty="0"/>
              <a:t>by all </a:t>
            </a:r>
            <a:r>
              <a:rPr lang="en-US" sz="2000" dirty="0" smtClean="0"/>
              <a:t>participants.</a:t>
            </a:r>
          </a:p>
          <a:p>
            <a:r>
              <a:rPr lang="en-US" sz="2000" dirty="0" smtClean="0"/>
              <a:t>Review associations </a:t>
            </a:r>
            <a:r>
              <a:rPr lang="en-US" sz="2000" dirty="0"/>
              <a:t>selection criteria and modalities for </a:t>
            </a:r>
            <a:r>
              <a:rPr lang="en-US" sz="2000" dirty="0" smtClean="0"/>
              <a:t>defining the </a:t>
            </a:r>
            <a:r>
              <a:rPr lang="en-US" sz="2000" dirty="0"/>
              <a:t>participating group so as to ensure both program effectiveness and diligent attendance of participants</a:t>
            </a:r>
            <a:r>
              <a:rPr lang="en-US" sz="2000" dirty="0" smtClean="0"/>
              <a:t>.</a:t>
            </a:r>
          </a:p>
          <a:p>
            <a:r>
              <a:rPr lang="en-US" sz="2000" dirty="0" smtClean="0"/>
              <a:t>Propose </a:t>
            </a:r>
            <a:r>
              <a:rPr lang="en-US" sz="2000" dirty="0"/>
              <a:t>to </a:t>
            </a:r>
            <a:r>
              <a:rPr lang="en-US" sz="2000" dirty="0" smtClean="0"/>
              <a:t>participants </a:t>
            </a:r>
            <a:r>
              <a:rPr lang="en-US" sz="2000" dirty="0"/>
              <a:t>a more formal recognition of their participation in </a:t>
            </a:r>
            <a:r>
              <a:rPr lang="en-US" sz="2000" dirty="0" smtClean="0"/>
              <a:t>training</a:t>
            </a:r>
          </a:p>
          <a:p>
            <a:r>
              <a:rPr lang="en-US" sz="2000" dirty="0" smtClean="0"/>
              <a:t>The </a:t>
            </a:r>
            <a:r>
              <a:rPr lang="en-US" sz="2000" dirty="0"/>
              <a:t>inland regions have a somewhat different situation insofar as relations between civil society and policymakers are rather infrequent </a:t>
            </a:r>
            <a:endParaRPr lang="fr-FR" sz="2000" dirty="0"/>
          </a:p>
        </p:txBody>
      </p:sp>
    </p:spTree>
    <p:extLst>
      <p:ext uri="{BB962C8B-B14F-4D97-AF65-F5344CB8AC3E}">
        <p14:creationId xmlns:p14="http://schemas.microsoft.com/office/powerpoint/2010/main" val="8022448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What is WD Program about?</a:t>
            </a:r>
            <a:endParaRPr lang="en-US" dirty="0"/>
          </a:p>
        </p:txBody>
      </p:sp>
      <p:sp>
        <p:nvSpPr>
          <p:cNvPr id="3" name="Espace réservé du contenu 2"/>
          <p:cNvSpPr>
            <a:spLocks noGrp="1"/>
          </p:cNvSpPr>
          <p:nvPr>
            <p:ph idx="1"/>
          </p:nvPr>
        </p:nvSpPr>
        <p:spPr/>
        <p:txBody>
          <a:bodyPr/>
          <a:lstStyle/>
          <a:p>
            <a:pPr marL="114300" indent="0">
              <a:buNone/>
            </a:pPr>
            <a:r>
              <a:rPr lang="en-US" dirty="0" smtClean="0"/>
              <a:t>Since 2013, WD brings together 17 secularist </a:t>
            </a:r>
            <a:r>
              <a:rPr lang="en-US" dirty="0"/>
              <a:t>and faith-driven </a:t>
            </a:r>
            <a:r>
              <a:rPr lang="en-US" dirty="0" smtClean="0"/>
              <a:t>local </a:t>
            </a:r>
            <a:r>
              <a:rPr lang="en-US" dirty="0"/>
              <a:t>women's </a:t>
            </a:r>
            <a:r>
              <a:rPr lang="en-US" dirty="0" smtClean="0"/>
              <a:t>organizations:</a:t>
            </a:r>
          </a:p>
          <a:p>
            <a:endParaRPr lang="en-US" dirty="0" smtClean="0"/>
          </a:p>
          <a:p>
            <a:r>
              <a:rPr lang="en-US" dirty="0" smtClean="0"/>
              <a:t>To </a:t>
            </a:r>
            <a:r>
              <a:rPr lang="en-US" dirty="0"/>
              <a:t>create a sustainable exchange </a:t>
            </a:r>
            <a:r>
              <a:rPr lang="en-US" dirty="0" smtClean="0"/>
              <a:t>Platform, </a:t>
            </a:r>
            <a:endParaRPr lang="en-US" dirty="0"/>
          </a:p>
          <a:p>
            <a:r>
              <a:rPr lang="en-US" dirty="0" smtClean="0"/>
              <a:t>To </a:t>
            </a:r>
            <a:r>
              <a:rPr lang="en-US" dirty="0"/>
              <a:t>build mutual trust and </a:t>
            </a:r>
            <a:r>
              <a:rPr lang="en-US" dirty="0" smtClean="0"/>
              <a:t>respect,</a:t>
            </a:r>
          </a:p>
          <a:p>
            <a:r>
              <a:rPr lang="en-US" dirty="0"/>
              <a:t>T</a:t>
            </a:r>
            <a:r>
              <a:rPr lang="en-US" dirty="0" smtClean="0"/>
              <a:t>o discover </a:t>
            </a:r>
            <a:r>
              <a:rPr lang="en-US" dirty="0"/>
              <a:t>shared interests beyond ideologically-driven differences and </a:t>
            </a:r>
            <a:r>
              <a:rPr lang="en-US" dirty="0" smtClean="0"/>
              <a:t>stereotypes</a:t>
            </a:r>
          </a:p>
          <a:p>
            <a:r>
              <a:rPr lang="en-US" dirty="0" smtClean="0"/>
              <a:t>To make </a:t>
            </a:r>
            <a:r>
              <a:rPr lang="en-US" dirty="0"/>
              <a:t>the case that </a:t>
            </a:r>
            <a:r>
              <a:rPr lang="en-US" dirty="0" smtClean="0"/>
              <a:t>there is always room for a </a:t>
            </a:r>
            <a:r>
              <a:rPr lang="en-US" dirty="0"/>
              <a:t>common space for </a:t>
            </a:r>
            <a:r>
              <a:rPr lang="en-US" dirty="0" smtClean="0"/>
              <a:t>dialogue</a:t>
            </a:r>
          </a:p>
          <a:p>
            <a:pPr marL="114300" indent="0">
              <a:buNone/>
            </a:pPr>
            <a:endParaRPr lang="fr-FR" dirty="0"/>
          </a:p>
        </p:txBody>
      </p:sp>
    </p:spTree>
    <p:extLst>
      <p:ext uri="{BB962C8B-B14F-4D97-AF65-F5344CB8AC3E}">
        <p14:creationId xmlns:p14="http://schemas.microsoft.com/office/powerpoint/2010/main" val="11050080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What</a:t>
            </a:r>
            <a:r>
              <a:rPr lang="fr-FR" dirty="0" smtClean="0"/>
              <a:t> </a:t>
            </a:r>
            <a:r>
              <a:rPr lang="fr-FR" dirty="0" err="1" smtClean="0"/>
              <a:t>is</a:t>
            </a:r>
            <a:r>
              <a:rPr lang="fr-FR" dirty="0" smtClean="0"/>
              <a:t> WD Phase 2 about?</a:t>
            </a:r>
            <a:endParaRPr lang="fr-FR" dirty="0"/>
          </a:p>
        </p:txBody>
      </p:sp>
      <p:sp>
        <p:nvSpPr>
          <p:cNvPr id="3" name="Espace réservé du contenu 2"/>
          <p:cNvSpPr>
            <a:spLocks noGrp="1"/>
          </p:cNvSpPr>
          <p:nvPr>
            <p:ph idx="1"/>
          </p:nvPr>
        </p:nvSpPr>
        <p:spPr/>
        <p:txBody>
          <a:bodyPr/>
          <a:lstStyle/>
          <a:p>
            <a:pPr marL="114300" indent="0">
              <a:buNone/>
            </a:pPr>
            <a:r>
              <a:rPr lang="fr-FR" dirty="0" err="1" smtClean="0"/>
              <a:t>Builds</a:t>
            </a:r>
            <a:r>
              <a:rPr lang="fr-FR" dirty="0" smtClean="0"/>
              <a:t> on the </a:t>
            </a:r>
            <a:r>
              <a:rPr lang="fr-FR" dirty="0"/>
              <a:t>Phase </a:t>
            </a:r>
            <a:r>
              <a:rPr lang="fr-FR" dirty="0" smtClean="0"/>
              <a:t>1 </a:t>
            </a:r>
            <a:r>
              <a:rPr lang="fr-FR" dirty="0" err="1" smtClean="0"/>
              <a:t>achievements</a:t>
            </a:r>
            <a:r>
              <a:rPr lang="fr-FR" dirty="0" smtClean="0"/>
              <a:t> in </a:t>
            </a:r>
            <a:r>
              <a:rPr lang="fr-FR" dirty="0" err="1" smtClean="0"/>
              <a:t>order</a:t>
            </a:r>
            <a:r>
              <a:rPr lang="fr-FR" dirty="0" smtClean="0"/>
              <a:t> to:</a:t>
            </a:r>
          </a:p>
          <a:p>
            <a:pPr marL="114300" indent="0">
              <a:buNone/>
            </a:pPr>
            <a:endParaRPr lang="fr-FR" dirty="0" smtClean="0"/>
          </a:p>
          <a:p>
            <a:r>
              <a:rPr lang="en-US" dirty="0"/>
              <a:t>D</a:t>
            </a:r>
            <a:r>
              <a:rPr lang="en-US" dirty="0" smtClean="0"/>
              <a:t>eepen </a:t>
            </a:r>
            <a:r>
              <a:rPr lang="en-US" dirty="0"/>
              <a:t>the dialogue </a:t>
            </a:r>
            <a:r>
              <a:rPr lang="en-US" dirty="0" smtClean="0"/>
              <a:t>among participants </a:t>
            </a:r>
            <a:r>
              <a:rPr lang="en-US" dirty="0"/>
              <a:t>and </a:t>
            </a:r>
            <a:r>
              <a:rPr lang="en-US" dirty="0" smtClean="0"/>
              <a:t>their respective constituencies and expand </a:t>
            </a:r>
            <a:r>
              <a:rPr lang="en-US" dirty="0"/>
              <a:t>its scope to new CSO</a:t>
            </a:r>
          </a:p>
          <a:p>
            <a:r>
              <a:rPr lang="en-US" dirty="0"/>
              <a:t>P</a:t>
            </a:r>
            <a:r>
              <a:rPr lang="en-US" dirty="0" smtClean="0"/>
              <a:t>rovide intensive training on Mediation, Negotiation, Advocacy and Communication,</a:t>
            </a:r>
          </a:p>
          <a:p>
            <a:r>
              <a:rPr lang="en-US" dirty="0" smtClean="0"/>
              <a:t>Engage the NGOs </a:t>
            </a:r>
            <a:r>
              <a:rPr lang="en-US" dirty="0"/>
              <a:t>in joint legal advocacy</a:t>
            </a:r>
            <a:endParaRPr lang="en-US" dirty="0" smtClean="0"/>
          </a:p>
          <a:p>
            <a:endParaRPr lang="fr-FR" dirty="0" smtClean="0"/>
          </a:p>
          <a:p>
            <a:endParaRPr lang="fr-FR" dirty="0"/>
          </a:p>
        </p:txBody>
      </p:sp>
    </p:spTree>
    <p:extLst>
      <p:ext uri="{BB962C8B-B14F-4D97-AF65-F5344CB8AC3E}">
        <p14:creationId xmlns:p14="http://schemas.microsoft.com/office/powerpoint/2010/main" val="3489316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What</a:t>
            </a:r>
            <a:r>
              <a:rPr lang="fr-FR" dirty="0" smtClean="0"/>
              <a:t> are the objectives of WD Phase 2?</a:t>
            </a:r>
            <a:endParaRPr lang="fr-FR" dirty="0"/>
          </a:p>
        </p:txBody>
      </p:sp>
      <p:sp>
        <p:nvSpPr>
          <p:cNvPr id="3" name="Espace réservé du contenu 2"/>
          <p:cNvSpPr>
            <a:spLocks noGrp="1"/>
          </p:cNvSpPr>
          <p:nvPr>
            <p:ph idx="1"/>
          </p:nvPr>
        </p:nvSpPr>
        <p:spPr/>
        <p:txBody>
          <a:bodyPr/>
          <a:lstStyle/>
          <a:p>
            <a:endParaRPr lang="fr-FR" dirty="0" smtClean="0"/>
          </a:p>
          <a:p>
            <a:r>
              <a:rPr lang="fr-FR" dirty="0" err="1"/>
              <a:t>Improve</a:t>
            </a:r>
            <a:r>
              <a:rPr lang="fr-FR" dirty="0"/>
              <a:t> positive attitudes </a:t>
            </a:r>
            <a:r>
              <a:rPr lang="fr-FR" dirty="0" err="1"/>
              <a:t>towards</a:t>
            </a:r>
            <a:r>
              <a:rPr lang="fr-FR" dirty="0"/>
              <a:t> dialogue</a:t>
            </a:r>
          </a:p>
          <a:p>
            <a:r>
              <a:rPr lang="fr-FR" dirty="0" err="1" smtClean="0"/>
              <a:t>Enhance</a:t>
            </a:r>
            <a:r>
              <a:rPr lang="fr-FR" dirty="0" smtClean="0"/>
              <a:t> group </a:t>
            </a:r>
            <a:r>
              <a:rPr lang="fr-FR" dirty="0" err="1" smtClean="0"/>
              <a:t>cohesion</a:t>
            </a:r>
            <a:endParaRPr lang="fr-FR" dirty="0" smtClean="0"/>
          </a:p>
          <a:p>
            <a:r>
              <a:rPr lang="fr-FR" dirty="0" err="1" smtClean="0"/>
              <a:t>Improve</a:t>
            </a:r>
            <a:r>
              <a:rPr lang="fr-FR" dirty="0" smtClean="0"/>
              <a:t> participants’ </a:t>
            </a:r>
            <a:r>
              <a:rPr lang="fr-FR" dirty="0" err="1" smtClean="0"/>
              <a:t>skills</a:t>
            </a:r>
            <a:r>
              <a:rPr lang="fr-FR" dirty="0" smtClean="0"/>
              <a:t> in </a:t>
            </a:r>
            <a:r>
              <a:rPr lang="fr-FR" dirty="0" err="1" smtClean="0"/>
              <a:t>Mediation</a:t>
            </a:r>
            <a:r>
              <a:rPr lang="fr-FR" dirty="0" smtClean="0"/>
              <a:t>, </a:t>
            </a:r>
            <a:r>
              <a:rPr lang="fr-FR" dirty="0" err="1" smtClean="0"/>
              <a:t>Negotiation</a:t>
            </a:r>
            <a:r>
              <a:rPr lang="fr-FR" dirty="0" smtClean="0"/>
              <a:t> and </a:t>
            </a:r>
            <a:r>
              <a:rPr lang="fr-FR" dirty="0" err="1" smtClean="0"/>
              <a:t>Advocacy</a:t>
            </a:r>
            <a:endParaRPr lang="fr-FR" dirty="0"/>
          </a:p>
        </p:txBody>
      </p:sp>
    </p:spTree>
    <p:extLst>
      <p:ext uri="{BB962C8B-B14F-4D97-AF65-F5344CB8AC3E}">
        <p14:creationId xmlns:p14="http://schemas.microsoft.com/office/powerpoint/2010/main" val="18865384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WD Phase 2 Effectiveness</a:t>
            </a:r>
            <a:endParaRPr lang="en-US" dirty="0"/>
          </a:p>
        </p:txBody>
      </p:sp>
      <p:sp>
        <p:nvSpPr>
          <p:cNvPr id="3" name="Espace réservé du contenu 2"/>
          <p:cNvSpPr>
            <a:spLocks noGrp="1"/>
          </p:cNvSpPr>
          <p:nvPr>
            <p:ph idx="1"/>
          </p:nvPr>
        </p:nvSpPr>
        <p:spPr>
          <a:xfrm>
            <a:off x="457200" y="1600200"/>
            <a:ext cx="7620000" cy="5141168"/>
          </a:xfrm>
        </p:spPr>
        <p:txBody>
          <a:bodyPr/>
          <a:lstStyle/>
          <a:p>
            <a:pPr marL="114300" indent="0">
              <a:buNone/>
            </a:pPr>
            <a:r>
              <a:rPr lang="fr-FR" dirty="0" smtClean="0"/>
              <a:t>WD Phase 2:</a:t>
            </a:r>
          </a:p>
          <a:p>
            <a:r>
              <a:rPr lang="fr-FR" dirty="0" err="1" smtClean="0"/>
              <a:t>Successfully</a:t>
            </a:r>
            <a:r>
              <a:rPr lang="fr-FR" dirty="0" smtClean="0"/>
              <a:t> </a:t>
            </a:r>
            <a:r>
              <a:rPr lang="fr-FR" dirty="0" err="1" smtClean="0"/>
              <a:t>addressed</a:t>
            </a:r>
            <a:r>
              <a:rPr lang="fr-FR" dirty="0" smtClean="0"/>
              <a:t> participants’ positive attitudes </a:t>
            </a:r>
            <a:r>
              <a:rPr lang="fr-FR" dirty="0" err="1" smtClean="0"/>
              <a:t>towards</a:t>
            </a:r>
            <a:r>
              <a:rPr lang="fr-FR" dirty="0" smtClean="0"/>
              <a:t> dialogue</a:t>
            </a:r>
          </a:p>
          <a:p>
            <a:r>
              <a:rPr lang="fr-FR" dirty="0" err="1"/>
              <a:t>Managed</a:t>
            </a:r>
            <a:r>
              <a:rPr lang="fr-FR" dirty="0"/>
              <a:t> to </a:t>
            </a:r>
            <a:r>
              <a:rPr lang="fr-FR" dirty="0" err="1"/>
              <a:t>work</a:t>
            </a:r>
            <a:r>
              <a:rPr lang="fr-FR" dirty="0"/>
              <a:t> out </a:t>
            </a:r>
            <a:r>
              <a:rPr lang="en-US" dirty="0"/>
              <a:t>moments of high tension</a:t>
            </a:r>
            <a:endParaRPr lang="fr-FR" dirty="0"/>
          </a:p>
          <a:p>
            <a:r>
              <a:rPr lang="fr-FR" dirty="0" err="1"/>
              <a:t>Created</a:t>
            </a:r>
            <a:r>
              <a:rPr lang="fr-FR" dirty="0"/>
              <a:t> a </a:t>
            </a:r>
            <a:r>
              <a:rPr lang="fr-FR" dirty="0" err="1"/>
              <a:t>suitable</a:t>
            </a:r>
            <a:r>
              <a:rPr lang="fr-FR" dirty="0"/>
              <a:t> </a:t>
            </a:r>
            <a:r>
              <a:rPr lang="fr-FR" dirty="0" err="1" smtClean="0"/>
              <a:t>environment</a:t>
            </a:r>
            <a:r>
              <a:rPr lang="fr-FR" dirty="0" smtClean="0"/>
              <a:t> </a:t>
            </a:r>
            <a:r>
              <a:rPr lang="fr-FR" dirty="0"/>
              <a:t>for </a:t>
            </a:r>
            <a:r>
              <a:rPr lang="fr-FR" dirty="0" err="1"/>
              <a:t>sincere</a:t>
            </a:r>
            <a:r>
              <a:rPr lang="fr-FR" dirty="0"/>
              <a:t> dialogue</a:t>
            </a:r>
          </a:p>
          <a:p>
            <a:r>
              <a:rPr lang="fr-FR" dirty="0" err="1" smtClean="0"/>
              <a:t>Enhanced</a:t>
            </a:r>
            <a:r>
              <a:rPr lang="fr-FR" dirty="0" smtClean="0"/>
              <a:t> </a:t>
            </a:r>
            <a:r>
              <a:rPr lang="fr-FR" dirty="0" err="1" smtClean="0"/>
              <a:t>mutual</a:t>
            </a:r>
            <a:r>
              <a:rPr lang="fr-FR" dirty="0" smtClean="0"/>
              <a:t> exchanges and </a:t>
            </a:r>
            <a:r>
              <a:rPr lang="fr-FR" dirty="0" err="1" smtClean="0"/>
              <a:t>relationships</a:t>
            </a:r>
            <a:r>
              <a:rPr lang="fr-FR" dirty="0" smtClean="0"/>
              <a:t> </a:t>
            </a:r>
            <a:r>
              <a:rPr lang="fr-FR" dirty="0" err="1" smtClean="0"/>
              <a:t>that</a:t>
            </a:r>
            <a:r>
              <a:rPr lang="fr-FR" dirty="0" smtClean="0"/>
              <a:t> </a:t>
            </a:r>
            <a:r>
              <a:rPr lang="fr-FR" dirty="0" err="1" smtClean="0"/>
              <a:t>led</a:t>
            </a:r>
            <a:r>
              <a:rPr lang="fr-FR" dirty="0" smtClean="0"/>
              <a:t> to </a:t>
            </a:r>
            <a:r>
              <a:rPr lang="fr-FR" dirty="0" err="1" smtClean="0"/>
              <a:t>greater</a:t>
            </a:r>
            <a:r>
              <a:rPr lang="fr-FR" dirty="0" smtClean="0"/>
              <a:t> </a:t>
            </a:r>
            <a:r>
              <a:rPr lang="fr-FR" dirty="0" err="1" smtClean="0"/>
              <a:t>cohesion</a:t>
            </a:r>
            <a:r>
              <a:rPr lang="fr-FR" dirty="0" smtClean="0"/>
              <a:t> </a:t>
            </a:r>
            <a:r>
              <a:rPr lang="fr-FR" dirty="0" err="1" smtClean="0"/>
              <a:t>among</a:t>
            </a:r>
            <a:r>
              <a:rPr lang="fr-FR" dirty="0" smtClean="0"/>
              <a:t> participants</a:t>
            </a:r>
          </a:p>
          <a:p>
            <a:r>
              <a:rPr lang="fr-FR" dirty="0" err="1" smtClean="0"/>
              <a:t>Improved</a:t>
            </a:r>
            <a:r>
              <a:rPr lang="fr-FR" dirty="0" smtClean="0"/>
              <a:t> participants’ </a:t>
            </a:r>
            <a:r>
              <a:rPr lang="fr-FR" dirty="0" err="1" smtClean="0"/>
              <a:t>skills</a:t>
            </a:r>
            <a:r>
              <a:rPr lang="fr-FR" dirty="0" smtClean="0"/>
              <a:t> in </a:t>
            </a:r>
            <a:r>
              <a:rPr lang="fr-FR" dirty="0" err="1" smtClean="0"/>
              <a:t>Mediation</a:t>
            </a:r>
            <a:r>
              <a:rPr lang="fr-FR" dirty="0" smtClean="0"/>
              <a:t> and </a:t>
            </a:r>
            <a:r>
              <a:rPr lang="fr-FR" dirty="0" err="1" smtClean="0"/>
              <a:t>Negotiation</a:t>
            </a:r>
            <a:endParaRPr lang="fr-FR" dirty="0" smtClean="0"/>
          </a:p>
          <a:p>
            <a:r>
              <a:rPr lang="fr-FR" dirty="0" err="1" smtClean="0"/>
              <a:t>Launched</a:t>
            </a:r>
            <a:r>
              <a:rPr lang="fr-FR" dirty="0" smtClean="0"/>
              <a:t> an </a:t>
            </a:r>
            <a:r>
              <a:rPr lang="fr-FR" dirty="0" err="1" smtClean="0"/>
              <a:t>advocacy</a:t>
            </a:r>
            <a:r>
              <a:rPr lang="fr-FR" dirty="0" smtClean="0"/>
              <a:t> </a:t>
            </a:r>
            <a:r>
              <a:rPr lang="fr-FR" dirty="0" err="1" smtClean="0"/>
              <a:t>campaign</a:t>
            </a:r>
            <a:r>
              <a:rPr lang="fr-FR" dirty="0" smtClean="0"/>
              <a:t> on a </a:t>
            </a:r>
            <a:r>
              <a:rPr lang="en-US" dirty="0" smtClean="0"/>
              <a:t>draft </a:t>
            </a:r>
            <a:r>
              <a:rPr lang="en-US" dirty="0"/>
              <a:t>law on gender parity in public employment</a:t>
            </a:r>
            <a:endParaRPr lang="fr-FR" dirty="0" smtClean="0"/>
          </a:p>
          <a:p>
            <a:r>
              <a:rPr lang="fr-FR" dirty="0" smtClean="0"/>
              <a:t>Met participants’ expectations on </a:t>
            </a:r>
            <a:r>
              <a:rPr lang="fr-FR" dirty="0" err="1" smtClean="0"/>
              <a:t>Advocacy</a:t>
            </a:r>
            <a:r>
              <a:rPr lang="fr-FR" dirty="0" smtClean="0"/>
              <a:t> training BUT participants ARE NOT </a:t>
            </a:r>
            <a:r>
              <a:rPr lang="fr-FR" dirty="0" err="1" smtClean="0"/>
              <a:t>making</a:t>
            </a:r>
            <a:r>
              <a:rPr lang="fr-FR" dirty="0" smtClean="0"/>
              <a:t> use of </a:t>
            </a:r>
            <a:r>
              <a:rPr lang="fr-FR" dirty="0" err="1" smtClean="0"/>
              <a:t>these</a:t>
            </a:r>
            <a:r>
              <a:rPr lang="fr-FR" dirty="0" smtClean="0"/>
              <a:t> </a:t>
            </a:r>
            <a:r>
              <a:rPr lang="fr-FR" dirty="0" err="1" smtClean="0"/>
              <a:t>skills</a:t>
            </a:r>
            <a:r>
              <a:rPr lang="fr-FR" dirty="0" smtClean="0"/>
              <a:t> in the </a:t>
            </a:r>
            <a:r>
              <a:rPr lang="fr-FR" dirty="0" err="1" smtClean="0"/>
              <a:t>ongoing</a:t>
            </a:r>
            <a:r>
              <a:rPr lang="fr-FR" dirty="0" smtClean="0"/>
              <a:t> </a:t>
            </a:r>
            <a:r>
              <a:rPr lang="fr-FR" dirty="0" err="1" smtClean="0"/>
              <a:t>campaign</a:t>
            </a:r>
            <a:endParaRPr lang="fr-FR" dirty="0"/>
          </a:p>
        </p:txBody>
      </p:sp>
    </p:spTree>
    <p:extLst>
      <p:ext uri="{BB962C8B-B14F-4D97-AF65-F5344CB8AC3E}">
        <p14:creationId xmlns:p14="http://schemas.microsoft.com/office/powerpoint/2010/main" val="28920052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WD Phase 2 key </a:t>
            </a:r>
            <a:r>
              <a:rPr lang="fr-FR" dirty="0" err="1" smtClean="0"/>
              <a:t>findings</a:t>
            </a:r>
            <a:r>
              <a:rPr lang="fr-FR" dirty="0" smtClean="0"/>
              <a:t> (I)</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t>Great motivation </a:t>
            </a:r>
            <a:r>
              <a:rPr lang="en-US" dirty="0"/>
              <a:t>to make the project </a:t>
            </a:r>
            <a:r>
              <a:rPr lang="en-US" dirty="0" smtClean="0"/>
              <a:t>succeed</a:t>
            </a:r>
          </a:p>
          <a:p>
            <a:pPr lvl="1"/>
            <a:r>
              <a:rPr lang="en-US" dirty="0" smtClean="0"/>
              <a:t>BUT participants perceive a “responsibility </a:t>
            </a:r>
            <a:r>
              <a:rPr lang="en-US" dirty="0"/>
              <a:t>to succeed” </a:t>
            </a:r>
            <a:r>
              <a:rPr lang="en-US" dirty="0" smtClean="0"/>
              <a:t>as a </a:t>
            </a:r>
            <a:r>
              <a:rPr lang="en-US" i="1" dirty="0" smtClean="0"/>
              <a:t>leitmotiv</a:t>
            </a:r>
            <a:r>
              <a:rPr lang="en-US" dirty="0" smtClean="0"/>
              <a:t> throughout </a:t>
            </a:r>
            <a:r>
              <a:rPr lang="en-US" dirty="0"/>
              <a:t>the “Women Dialogue” </a:t>
            </a:r>
            <a:r>
              <a:rPr lang="en-US" dirty="0" smtClean="0"/>
              <a:t>Program. </a:t>
            </a:r>
          </a:p>
          <a:p>
            <a:pPr lvl="2"/>
            <a:r>
              <a:rPr lang="en-US" dirty="0" smtClean="0"/>
              <a:t>This may lead participants to focus on </a:t>
            </a:r>
            <a:r>
              <a:rPr lang="en-US" i="1" dirty="0" smtClean="0"/>
              <a:t>seeking</a:t>
            </a:r>
            <a:r>
              <a:rPr lang="en-US" dirty="0" smtClean="0"/>
              <a:t> agreement “at all costs” rather than </a:t>
            </a:r>
            <a:r>
              <a:rPr lang="en-US" i="1" dirty="0" smtClean="0"/>
              <a:t>building</a:t>
            </a:r>
            <a:r>
              <a:rPr lang="en-US" dirty="0" smtClean="0"/>
              <a:t> agreement on a solid basis of mutual understanding. </a:t>
            </a:r>
          </a:p>
          <a:p>
            <a:pPr lvl="2"/>
            <a:endParaRPr lang="en-US" dirty="0" smtClean="0"/>
          </a:p>
          <a:p>
            <a:r>
              <a:rPr lang="en-US" dirty="0" smtClean="0"/>
              <a:t>Reliance on personal relationships as a guarantee to reach agreement</a:t>
            </a:r>
          </a:p>
          <a:p>
            <a:pPr lvl="1"/>
            <a:r>
              <a:rPr lang="en-US" dirty="0"/>
              <a:t>“Knowing each other’s personal story” </a:t>
            </a:r>
            <a:r>
              <a:rPr lang="en-US" dirty="0" smtClean="0"/>
              <a:t>as an important factor</a:t>
            </a:r>
          </a:p>
          <a:p>
            <a:pPr lvl="1"/>
            <a:r>
              <a:rPr lang="en-US" dirty="0" smtClean="0"/>
              <a:t>BUT, progress on relationships has been mainly fueled by personal affinities while discovering common interests/values is still underdeveloped among participants</a:t>
            </a:r>
          </a:p>
          <a:p>
            <a:pPr lvl="2"/>
            <a:r>
              <a:rPr lang="en-US" dirty="0" smtClean="0"/>
              <a:t>As a result, misperceptions and prejudices still remain among participants</a:t>
            </a:r>
          </a:p>
          <a:p>
            <a:endParaRPr lang="en-US" dirty="0" smtClean="0"/>
          </a:p>
          <a:p>
            <a:endParaRPr lang="fr-FR" dirty="0"/>
          </a:p>
        </p:txBody>
      </p:sp>
    </p:spTree>
    <p:extLst>
      <p:ext uri="{BB962C8B-B14F-4D97-AF65-F5344CB8AC3E}">
        <p14:creationId xmlns:p14="http://schemas.microsoft.com/office/powerpoint/2010/main" val="25185667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WD Phase 2 key </a:t>
            </a:r>
            <a:r>
              <a:rPr lang="fr-FR" dirty="0" err="1"/>
              <a:t>findings</a:t>
            </a:r>
            <a:r>
              <a:rPr lang="fr-FR" dirty="0"/>
              <a:t> (</a:t>
            </a:r>
            <a:r>
              <a:rPr lang="fr-FR" dirty="0" smtClean="0"/>
              <a:t>II)</a:t>
            </a:r>
            <a:endParaRPr lang="fr-FR" dirty="0"/>
          </a:p>
        </p:txBody>
      </p:sp>
      <p:sp>
        <p:nvSpPr>
          <p:cNvPr id="3" name="Espace réservé du contenu 2"/>
          <p:cNvSpPr>
            <a:spLocks noGrp="1"/>
          </p:cNvSpPr>
          <p:nvPr>
            <p:ph idx="1"/>
          </p:nvPr>
        </p:nvSpPr>
        <p:spPr/>
        <p:txBody>
          <a:bodyPr/>
          <a:lstStyle/>
          <a:p>
            <a:r>
              <a:rPr lang="en-US" dirty="0" smtClean="0"/>
              <a:t>Avoid “sensitive” subjects as a strategy to “save” the dialogue</a:t>
            </a:r>
          </a:p>
          <a:p>
            <a:pPr lvl="1"/>
            <a:r>
              <a:rPr lang="en-US" dirty="0" smtClean="0"/>
              <a:t>The dialogue is “smooth” as long as topics like the CEDAW convention or the law on heritage are not discussed. Not surprisingly the CEDAW was once again, the “bone of contention”</a:t>
            </a:r>
          </a:p>
          <a:p>
            <a:pPr lvl="1"/>
            <a:r>
              <a:rPr lang="en-US" dirty="0" smtClean="0"/>
              <a:t>“Sensitive” subjects made some participants revert to their negative attitudes towards the dialogue: prejudices, interrupted discussions and sometimes personal offenses</a:t>
            </a:r>
          </a:p>
          <a:p>
            <a:pPr lvl="1"/>
            <a:endParaRPr lang="en-US" dirty="0" smtClean="0"/>
          </a:p>
          <a:p>
            <a:r>
              <a:rPr lang="en-US" dirty="0" smtClean="0"/>
              <a:t>Good (and improved) personal relationships </a:t>
            </a:r>
          </a:p>
          <a:p>
            <a:pPr lvl="1"/>
            <a:r>
              <a:rPr lang="en-US" dirty="0" smtClean="0"/>
              <a:t>BUT only within the Platform: once the WD Program </a:t>
            </a:r>
            <a:r>
              <a:rPr lang="en-US" dirty="0"/>
              <a:t>comes to an </a:t>
            </a:r>
            <a:r>
              <a:rPr lang="en-US" dirty="0" smtClean="0"/>
              <a:t>end participants</a:t>
            </a:r>
            <a:r>
              <a:rPr lang="en-US" dirty="0"/>
              <a:t>’ relations do not exceed some occasional exchanges </a:t>
            </a:r>
            <a:endParaRPr lang="en-US" dirty="0" smtClean="0"/>
          </a:p>
          <a:p>
            <a:pPr lvl="1"/>
            <a:r>
              <a:rPr lang="en-US" dirty="0" smtClean="0"/>
              <a:t>BUT no institutional collaboration between the NGOs</a:t>
            </a:r>
          </a:p>
          <a:p>
            <a:pPr lvl="1"/>
            <a:endParaRPr lang="en-US" dirty="0" smtClean="0"/>
          </a:p>
          <a:p>
            <a:endParaRPr lang="en-US" dirty="0"/>
          </a:p>
          <a:p>
            <a:endParaRPr lang="en-US" dirty="0" smtClean="0"/>
          </a:p>
          <a:p>
            <a:pPr lvl="1"/>
            <a:endParaRPr lang="en-US" dirty="0"/>
          </a:p>
        </p:txBody>
      </p:sp>
    </p:spTree>
    <p:extLst>
      <p:ext uri="{BB962C8B-B14F-4D97-AF65-F5344CB8AC3E}">
        <p14:creationId xmlns:p14="http://schemas.microsoft.com/office/powerpoint/2010/main" val="24461376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WD Phase 2 key </a:t>
            </a:r>
            <a:r>
              <a:rPr lang="fr-FR" dirty="0" err="1"/>
              <a:t>findings</a:t>
            </a:r>
            <a:r>
              <a:rPr lang="fr-FR" dirty="0"/>
              <a:t> (</a:t>
            </a:r>
            <a:r>
              <a:rPr lang="fr-FR" dirty="0" smtClean="0"/>
              <a:t>III</a:t>
            </a:r>
            <a:r>
              <a:rPr lang="fr-FR" dirty="0"/>
              <a:t>)</a:t>
            </a:r>
          </a:p>
        </p:txBody>
      </p:sp>
      <p:sp>
        <p:nvSpPr>
          <p:cNvPr id="3" name="Espace réservé du contenu 2"/>
          <p:cNvSpPr>
            <a:spLocks noGrp="1"/>
          </p:cNvSpPr>
          <p:nvPr>
            <p:ph idx="1"/>
          </p:nvPr>
        </p:nvSpPr>
        <p:spPr>
          <a:xfrm>
            <a:off x="457200" y="1600200"/>
            <a:ext cx="7620000" cy="5257800"/>
          </a:xfrm>
        </p:spPr>
        <p:txBody>
          <a:bodyPr>
            <a:normAutofit/>
          </a:bodyPr>
          <a:lstStyle/>
          <a:p>
            <a:pPr lvl="0"/>
            <a:r>
              <a:rPr lang="en-US" dirty="0" smtClean="0"/>
              <a:t>Participants made use of some </a:t>
            </a:r>
            <a:r>
              <a:rPr lang="en-US" dirty="0"/>
              <a:t>mediation practices learnt in the program that proved to be effective. </a:t>
            </a:r>
            <a:endParaRPr lang="en-US" dirty="0" smtClean="0"/>
          </a:p>
          <a:p>
            <a:pPr lvl="1"/>
            <a:r>
              <a:rPr lang="en-US" dirty="0"/>
              <a:t>a</a:t>
            </a:r>
            <a:r>
              <a:rPr lang="en-US" dirty="0" smtClean="0"/>
              <a:t> </a:t>
            </a:r>
            <a:r>
              <a:rPr lang="en-US" dirty="0"/>
              <a:t>“committee of wise women” </a:t>
            </a:r>
            <a:r>
              <a:rPr lang="en-US" dirty="0" smtClean="0"/>
              <a:t>was set up after the discussions stopped over the CEDAW reference</a:t>
            </a:r>
          </a:p>
          <a:p>
            <a:pPr lvl="1"/>
            <a:r>
              <a:rPr lang="en-US" dirty="0" smtClean="0"/>
              <a:t>BUT the intervention of the trainer has been fundamental  to overcome the stalemate</a:t>
            </a:r>
          </a:p>
          <a:p>
            <a:pPr lvl="1"/>
            <a:endParaRPr lang="en-US" dirty="0" smtClean="0"/>
          </a:p>
          <a:p>
            <a:r>
              <a:rPr lang="en-US" dirty="0"/>
              <a:t>The </a:t>
            </a:r>
            <a:r>
              <a:rPr lang="en-US" dirty="0" smtClean="0"/>
              <a:t>“wait </a:t>
            </a:r>
            <a:r>
              <a:rPr lang="en-US" dirty="0"/>
              <a:t>and see” attitude </a:t>
            </a:r>
            <a:r>
              <a:rPr lang="en-US" dirty="0" smtClean="0"/>
              <a:t>is a </a:t>
            </a:r>
            <a:r>
              <a:rPr lang="en-US" dirty="0"/>
              <a:t>serious deterrent to mutual cooperation between </a:t>
            </a:r>
            <a:r>
              <a:rPr lang="en-US" dirty="0" smtClean="0"/>
              <a:t>NGOs</a:t>
            </a:r>
          </a:p>
          <a:p>
            <a:pPr lvl="1"/>
            <a:r>
              <a:rPr lang="en-US" dirty="0" smtClean="0"/>
              <a:t>This </a:t>
            </a:r>
            <a:r>
              <a:rPr lang="en-US" dirty="0"/>
              <a:t>is not </a:t>
            </a:r>
            <a:r>
              <a:rPr lang="en-US" dirty="0" smtClean="0"/>
              <a:t>particularly due </a:t>
            </a:r>
            <a:r>
              <a:rPr lang="en-US" dirty="0"/>
              <a:t>to </a:t>
            </a:r>
            <a:r>
              <a:rPr lang="en-US" dirty="0" smtClean="0"/>
              <a:t>a shortage </a:t>
            </a:r>
            <a:r>
              <a:rPr lang="en-US" dirty="0"/>
              <a:t>of </a:t>
            </a:r>
            <a:r>
              <a:rPr lang="en-US" dirty="0" smtClean="0"/>
              <a:t>ideas BUT participants </a:t>
            </a:r>
            <a:r>
              <a:rPr lang="en-US" dirty="0"/>
              <a:t>still look towards SFCG </a:t>
            </a:r>
            <a:r>
              <a:rPr lang="en-US" dirty="0" smtClean="0"/>
              <a:t>to take initiatives </a:t>
            </a:r>
            <a:r>
              <a:rPr lang="en-US" dirty="0"/>
              <a:t>and engage them in common actions </a:t>
            </a:r>
            <a:endParaRPr lang="en-US" dirty="0" smtClean="0"/>
          </a:p>
        </p:txBody>
      </p:sp>
    </p:spTree>
    <p:extLst>
      <p:ext uri="{BB962C8B-B14F-4D97-AF65-F5344CB8AC3E}">
        <p14:creationId xmlns:p14="http://schemas.microsoft.com/office/powerpoint/2010/main" val="39005965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WD Phase 2 key </a:t>
            </a:r>
            <a:r>
              <a:rPr lang="fr-FR" dirty="0" err="1"/>
              <a:t>findings</a:t>
            </a:r>
            <a:r>
              <a:rPr lang="fr-FR" dirty="0"/>
              <a:t> (</a:t>
            </a:r>
            <a:r>
              <a:rPr lang="fr-FR" dirty="0" smtClean="0"/>
              <a:t>IV)</a:t>
            </a:r>
            <a:endParaRPr lang="fr-FR" dirty="0"/>
          </a:p>
        </p:txBody>
      </p:sp>
      <p:sp>
        <p:nvSpPr>
          <p:cNvPr id="3" name="Espace réservé du contenu 2"/>
          <p:cNvSpPr>
            <a:spLocks noGrp="1"/>
          </p:cNvSpPr>
          <p:nvPr>
            <p:ph idx="1"/>
          </p:nvPr>
        </p:nvSpPr>
        <p:spPr/>
        <p:txBody>
          <a:bodyPr/>
          <a:lstStyle/>
          <a:p>
            <a:r>
              <a:rPr lang="en-US" dirty="0"/>
              <a:t>From the NGOs </a:t>
            </a:r>
            <a:r>
              <a:rPr lang="en-US" dirty="0" smtClean="0"/>
              <a:t>leaders’ </a:t>
            </a:r>
            <a:r>
              <a:rPr lang="en-US" dirty="0"/>
              <a:t>perspective, continuous change in the group composition seems to be a factor that reduces the effectiveness of the program</a:t>
            </a:r>
            <a:endParaRPr lang="fr-FR" dirty="0"/>
          </a:p>
          <a:p>
            <a:endParaRPr lang="en-US" dirty="0" smtClean="0"/>
          </a:p>
          <a:p>
            <a:r>
              <a:rPr lang="en-US" dirty="0" smtClean="0"/>
              <a:t>Shared </a:t>
            </a:r>
            <a:r>
              <a:rPr lang="en-US" dirty="0"/>
              <a:t>awareness by all civil </a:t>
            </a:r>
            <a:r>
              <a:rPr lang="en-US" dirty="0" smtClean="0"/>
              <a:t>society members </a:t>
            </a:r>
            <a:r>
              <a:rPr lang="en-US" dirty="0"/>
              <a:t>and regardless of their ideological or religious </a:t>
            </a:r>
            <a:r>
              <a:rPr lang="en-US" dirty="0" smtClean="0"/>
              <a:t>backgrounds </a:t>
            </a:r>
            <a:r>
              <a:rPr lang="en-US" dirty="0"/>
              <a:t>that in terms of women's rights, and despite the progress made, there is still a long way to </a:t>
            </a:r>
            <a:r>
              <a:rPr lang="en-US" dirty="0" smtClean="0"/>
              <a:t>go.</a:t>
            </a:r>
          </a:p>
          <a:p>
            <a:endParaRPr lang="en-US" dirty="0" smtClean="0"/>
          </a:p>
          <a:p>
            <a:r>
              <a:rPr lang="en-US" dirty="0" smtClean="0"/>
              <a:t>Time </a:t>
            </a:r>
            <a:r>
              <a:rPr lang="en-US" dirty="0"/>
              <a:t>seems </a:t>
            </a:r>
            <a:r>
              <a:rPr lang="en-US" dirty="0" smtClean="0"/>
              <a:t>propitious for </a:t>
            </a:r>
            <a:r>
              <a:rPr lang="en-US" dirty="0"/>
              <a:t>advocacy initiatives with Parliamentarians and </a:t>
            </a:r>
            <a:r>
              <a:rPr lang="en-US" dirty="0" smtClean="0"/>
              <a:t>policy</a:t>
            </a:r>
            <a:r>
              <a:rPr lang="en-US" dirty="0" smtClean="0">
                <a:solidFill>
                  <a:srgbClr val="FF0000"/>
                </a:solidFill>
              </a:rPr>
              <a:t>-</a:t>
            </a:r>
            <a:r>
              <a:rPr lang="en-US" dirty="0" smtClean="0"/>
              <a:t>makers </a:t>
            </a:r>
            <a:r>
              <a:rPr lang="en-US" dirty="0"/>
              <a:t>in </a:t>
            </a:r>
            <a:r>
              <a:rPr lang="en-US" dirty="0" smtClean="0"/>
              <a:t>general</a:t>
            </a:r>
          </a:p>
          <a:p>
            <a:pPr lvl="1"/>
            <a:r>
              <a:rPr lang="en-US" dirty="0"/>
              <a:t>BUT </a:t>
            </a:r>
            <a:r>
              <a:rPr lang="en-US" dirty="0" smtClean="0"/>
              <a:t>public awareness-raising </a:t>
            </a:r>
            <a:r>
              <a:rPr lang="en-US" dirty="0"/>
              <a:t>should not be neglected so that the law is not felt to be disconnected from ground realities</a:t>
            </a:r>
            <a:endParaRPr lang="en-US" dirty="0" smtClean="0"/>
          </a:p>
        </p:txBody>
      </p:sp>
    </p:spTree>
    <p:extLst>
      <p:ext uri="{BB962C8B-B14F-4D97-AF65-F5344CB8AC3E}">
        <p14:creationId xmlns:p14="http://schemas.microsoft.com/office/powerpoint/2010/main" val="116215882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tiguïté">
  <a:themeElements>
    <a:clrScheme name="Contiguïté">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ntiguïté">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213</TotalTime>
  <Words>866</Words>
  <Application>Microsoft Office PowerPoint</Application>
  <PresentationFormat>On-screen Show (4:3)</PresentationFormat>
  <Paragraphs>72</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Cambria</vt:lpstr>
      <vt:lpstr>Contiguïté</vt:lpstr>
      <vt:lpstr>“Women Dialogue” Program (WD) Phase 2</vt:lpstr>
      <vt:lpstr>What is WD Program about?</vt:lpstr>
      <vt:lpstr>What is WD Phase 2 about?</vt:lpstr>
      <vt:lpstr>What are the objectives of WD Phase 2?</vt:lpstr>
      <vt:lpstr>WD Phase 2 Effectiveness</vt:lpstr>
      <vt:lpstr>WD Phase 2 key findings (I)</vt:lpstr>
      <vt:lpstr>WD Phase 2 key findings (II)</vt:lpstr>
      <vt:lpstr>WD Phase 2 key findings (III)</vt:lpstr>
      <vt:lpstr>WD Phase 2 key findings (IV)</vt:lpstr>
      <vt:lpstr>Lessons learned (I)</vt:lpstr>
      <vt:lpstr>Lessons learned (II)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“Women Dialog” Program, Phase 2</dc:title>
  <dc:creator>Artur Bala</dc:creator>
  <cp:lastModifiedBy>R F S</cp:lastModifiedBy>
  <cp:revision>24</cp:revision>
  <dcterms:created xsi:type="dcterms:W3CDTF">2015-06-07T20:18:54Z</dcterms:created>
  <dcterms:modified xsi:type="dcterms:W3CDTF">2015-07-02T10:44:13Z</dcterms:modified>
</cp:coreProperties>
</file>